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24"/>
  </p:handoutMasterIdLst>
  <p:sldIdLst>
    <p:sldId id="380" r:id="rId3"/>
    <p:sldId id="358" r:id="rId5"/>
    <p:sldId id="359" r:id="rId6"/>
    <p:sldId id="360" r:id="rId7"/>
    <p:sldId id="361" r:id="rId8"/>
    <p:sldId id="362" r:id="rId9"/>
    <p:sldId id="367" r:id="rId10"/>
    <p:sldId id="363" r:id="rId11"/>
    <p:sldId id="364" r:id="rId12"/>
    <p:sldId id="365" r:id="rId13"/>
    <p:sldId id="366" r:id="rId14"/>
    <p:sldId id="368" r:id="rId15"/>
    <p:sldId id="369" r:id="rId16"/>
    <p:sldId id="371" r:id="rId17"/>
    <p:sldId id="400" r:id="rId18"/>
    <p:sldId id="372" r:id="rId19"/>
    <p:sldId id="373" r:id="rId20"/>
    <p:sldId id="374" r:id="rId21"/>
    <p:sldId id="375" r:id="rId22"/>
    <p:sldId id="319" r:id="rId23"/>
  </p:sldIdLst>
  <p:sldSz cx="9144000" cy="5143500" type="screen16x9"/>
  <p:notesSz cx="6858000" cy="9144000"/>
  <p:custDataLst>
    <p:tags r:id="rId28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8FAC"/>
    <a:srgbClr val="3A5E9A"/>
    <a:srgbClr val="023884"/>
    <a:srgbClr val="7F7F7F"/>
    <a:srgbClr val="BEC7D6"/>
    <a:srgbClr val="EEF1F4"/>
    <a:srgbClr val="212834"/>
    <a:srgbClr val="3B2213"/>
    <a:srgbClr val="F2F2F2"/>
    <a:srgbClr val="FEDA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2" autoAdjust="0"/>
    <p:restoredTop sz="95256" autoAdjust="0"/>
  </p:normalViewPr>
  <p:slideViewPr>
    <p:cSldViewPr snapToGrid="0" showGuides="1">
      <p:cViewPr varScale="1">
        <p:scale>
          <a:sx n="144" d="100"/>
          <a:sy n="144" d="100"/>
        </p:scale>
        <p:origin x="630" y="126"/>
      </p:cViewPr>
      <p:guideLst>
        <p:guide orient="horz" pos="295"/>
        <p:guide pos="2878"/>
        <p:guide pos="294"/>
        <p:guide pos="5467"/>
        <p:guide orient="horz" pos="1651"/>
        <p:guide orient="horz" pos="70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17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8" Type="http://schemas.openxmlformats.org/officeDocument/2006/relationships/tags" Target="tags/tag2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handoutMaster" Target="handoutMasters/handoutMaster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98885A-1B81-4E7F-B793-12A31F916A3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0C853-DC6C-4924-B1F2-08CE44BD350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77FC2F-FDF9-4A3A-8E00-C9FCC9B036D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6C439-5B31-42A4-9D65-F2D199E8886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 </a:t>
            </a:r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河大一附院新版logo-0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71544" y="4709954"/>
            <a:ext cx="1773079" cy="32289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134396" y="921223"/>
            <a:ext cx="2980593" cy="20229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" name="矩形 1"/>
          <p:cNvSpPr/>
          <p:nvPr userDrawn="1"/>
        </p:nvSpPr>
        <p:spPr>
          <a:xfrm>
            <a:off x="3114989" y="921223"/>
            <a:ext cx="5894615" cy="202294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0" y="1388880"/>
            <a:ext cx="2987040" cy="1650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78480" y="1388880"/>
            <a:ext cx="2987040" cy="1650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6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6156960" y="1388880"/>
            <a:ext cx="2987040" cy="16502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marL="0" indent="0">
              <a:buFontTx/>
              <a:buNone/>
              <a:defRPr lang="en-US" sz="105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7" name="矩形 6"/>
          <p:cNvSpPr/>
          <p:nvPr userDrawn="1"/>
        </p:nvSpPr>
        <p:spPr>
          <a:xfrm>
            <a:off x="0" y="3168309"/>
            <a:ext cx="2987040" cy="1539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3078480" y="3168310"/>
            <a:ext cx="2987040" cy="1539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6156959" y="3168309"/>
            <a:ext cx="2987040" cy="15398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91E25-9CE8-4AFD-B4D8-4BFE903D8E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CEF1-1935-4692-9C86-5FD89D9EDF4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AEFD1-4395-45DF-98F4-DFA9F2CE191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FA624-D1E0-4AF0-BF7C-2B992227A09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1DE1B-E933-4739-88BF-028C947B152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2A1A-AA0E-4CA8-82DA-8D22954A09C3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91E25-9CE8-4AFD-B4D8-4BFE903D8EB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ECEF1-1935-4692-9C86-5FD89D9EDF4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5.xml"/><Relationship Id="rId3" Type="http://schemas.openxmlformats.org/officeDocument/2006/relationships/tags" Target="../tags/tag4.xml"/><Relationship Id="rId2" Type="http://schemas.openxmlformats.org/officeDocument/2006/relationships/image" Target="../media/image3.png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8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1626870"/>
            <a:ext cx="9149080" cy="2280285"/>
          </a:xfrm>
          <a:prstGeom prst="rect">
            <a:avLst/>
          </a:prstGeom>
        </p:spPr>
      </p:pic>
      <p:sp>
        <p:nvSpPr>
          <p:cNvPr id="9" name="文本框 8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1473644" y="1316575"/>
            <a:ext cx="5393600" cy="95313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en-US" altLang="zh-CN" sz="28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XXXX</a:t>
            </a:r>
            <a:r>
              <a:rPr lang="zh-CN" altLang="en-US" sz="28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临床研究</a:t>
            </a:r>
            <a:endParaRPr lang="en-US" altLang="zh-CN" sz="28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endParaRPr lang="zh-CN" altLang="en-US" sz="2800" b="1" dirty="0">
              <a:solidFill>
                <a:schemeClr val="accent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63" name="文本框 62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2086419" y="2622195"/>
            <a:ext cx="5997525" cy="3067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400" b="1" dirty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汇报专业：河南大学第一附属医院</a:t>
            </a:r>
            <a:r>
              <a:rPr lang="en-US" altLang="zh-CN" sz="1400" b="1" dirty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XXXX</a:t>
            </a:r>
            <a:r>
              <a:rPr lang="zh-CN" altLang="en-US" sz="1400" b="1" dirty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科</a:t>
            </a:r>
            <a:endParaRPr lang="en-US" altLang="zh-CN" sz="1400" b="1" dirty="0">
              <a:solidFill>
                <a:schemeClr val="accent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68" name="文本框 67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2086419" y="3020799"/>
            <a:ext cx="2071900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400" b="1" dirty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主要</a:t>
            </a:r>
            <a:r>
              <a:rPr lang="zh-CN" altLang="en-US" sz="14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研究者：</a:t>
            </a:r>
            <a:endParaRPr lang="en-US" altLang="zh-CN" sz="1400" b="1" dirty="0">
              <a:solidFill>
                <a:schemeClr val="accent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十字星 11"/>
          <p:cNvSpPr/>
          <p:nvPr/>
        </p:nvSpPr>
        <p:spPr>
          <a:xfrm>
            <a:off x="1795918" y="2622195"/>
            <a:ext cx="218642" cy="270749"/>
          </a:xfrm>
          <a:prstGeom prst="star4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13" name="十字星 12"/>
          <p:cNvSpPr/>
          <p:nvPr/>
        </p:nvSpPr>
        <p:spPr>
          <a:xfrm>
            <a:off x="1796553" y="3057629"/>
            <a:ext cx="218642" cy="270749"/>
          </a:xfrm>
          <a:prstGeom prst="star4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十字星 3"/>
          <p:cNvSpPr/>
          <p:nvPr/>
        </p:nvSpPr>
        <p:spPr>
          <a:xfrm>
            <a:off x="1795918" y="3759304"/>
            <a:ext cx="218642" cy="270749"/>
          </a:xfrm>
          <a:prstGeom prst="star4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文本框 4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2086419" y="3723109"/>
            <a:ext cx="2071900" cy="3067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4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汇报时间：</a:t>
            </a:r>
            <a:endParaRPr lang="en-US" altLang="zh-CN" sz="1400" b="1" dirty="0">
              <a:solidFill>
                <a:schemeClr val="accent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3" name="十字星 2"/>
          <p:cNvSpPr/>
          <p:nvPr/>
        </p:nvSpPr>
        <p:spPr>
          <a:xfrm>
            <a:off x="1795918" y="3408784"/>
            <a:ext cx="218642" cy="270749"/>
          </a:xfrm>
          <a:prstGeom prst="star4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6" name="文本框 5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2086419" y="3403704"/>
            <a:ext cx="2071900" cy="3067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4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汇报者：</a:t>
            </a:r>
            <a:endParaRPr lang="en-US" altLang="zh-CN" sz="1400" b="1" dirty="0">
              <a:solidFill>
                <a:schemeClr val="accent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21936" y="609252"/>
            <a:ext cx="208089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试验中</a:t>
            </a:r>
            <a:r>
              <a:rPr lang="en-US" alt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终止标准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112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en-US" alt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...........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99724" y="609252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试验用药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8223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试验涉及的给药方案，合并用药情况，是否免费供药等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74040" y="608965"/>
            <a:ext cx="189801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疗效评价指标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主要疗效指标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次要</a:t>
            </a:r>
            <a:r>
              <a:rPr 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疗效指标</a:t>
            </a:r>
            <a:endParaRPr lang="zh-CN" sz="180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en-US" alt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..............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67055" y="608965"/>
            <a:ext cx="192849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安全评价指标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主要疗效指标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次要</a:t>
            </a:r>
            <a:r>
              <a:rPr 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疗效指标</a:t>
            </a:r>
            <a:endParaRPr lang="zh-CN" sz="180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en-US" alt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..............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67055" y="608965"/>
            <a:ext cx="286448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受试者安全及隐私保护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r>
              <a:rPr 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安全保护的措施</a:t>
            </a:r>
            <a:r>
              <a:rPr lang="en-US" alt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:</a:t>
            </a:r>
            <a:r>
              <a:rPr lang="zh-CN" altLang="en-US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有无购买保险，请附保险单；无购买保险的措施</a:t>
            </a:r>
            <a:endParaRPr lang="zh-CN" altLang="en-US" sz="180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隐私保护：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20" name="文本框 5"/>
          <p:cNvSpPr txBox="1">
            <a:spLocks noChangeArrowheads="1"/>
          </p:cNvSpPr>
          <p:nvPr/>
        </p:nvSpPr>
        <p:spPr bwMode="auto">
          <a:xfrm>
            <a:off x="629621" y="796878"/>
            <a:ext cx="315468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eaLnBrk="1" hangingPunct="1"/>
            <a:r>
              <a:rPr lang="zh-CN" altLang="en-US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既往</a:t>
            </a:r>
            <a:r>
              <a:rPr 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研究中的疗效及不良事件</a:t>
            </a:r>
            <a:endParaRPr lang="zh-CN" altLang="en-US" sz="2000" b="1" dirty="0">
              <a:solidFill>
                <a:srgbClr val="7D8FAC"/>
              </a:solidFill>
              <a:cs typeface="+mn-ea"/>
              <a:sym typeface="+mn-lt"/>
            </a:endParaRPr>
          </a:p>
        </p:txBody>
      </p:sp>
      <p:sp>
        <p:nvSpPr>
          <p:cNvPr id="4" name="文本框 5"/>
          <p:cNvSpPr txBox="1">
            <a:spLocks noChangeArrowheads="1"/>
          </p:cNvSpPr>
          <p:nvPr/>
        </p:nvSpPr>
        <p:spPr bwMode="auto">
          <a:xfrm>
            <a:off x="629920" y="2472055"/>
            <a:ext cx="2990850" cy="7251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no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l" eaLnBrk="1" hangingPunct="1"/>
            <a:r>
              <a:rPr 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发生不良事件的处理预案</a:t>
            </a:r>
            <a:endParaRPr lang="zh-CN" altLang="en-US" sz="2000" dirty="0"/>
          </a:p>
          <a:p>
            <a:pPr algn="l" eaLnBrk="1" hangingPunct="1"/>
            <a:endParaRPr lang="zh-CN" altLang="en-US" sz="2000" b="1" dirty="0">
              <a:solidFill>
                <a:srgbClr val="7D8FAC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57860" y="608965"/>
            <a:ext cx="1457325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受试者招募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是否可能纳入弱势群体：何为弱势群体？如：未成年人、精神不健全者、肢体活动有障碍人群、易受到过大压力影响人群（疾病难以治愈，病急乱投医的人群）</a:t>
            </a:r>
            <a:endParaRPr lang="zh-CN" altLang="en-US" sz="1800" dirty="0"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en-US" alt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..............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01980" y="608965"/>
            <a:ext cx="179197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知情同意过程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如何向受试者知情同意？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时间点：</a:t>
            </a:r>
            <a:r>
              <a:rPr lang="zh-CN" altLang="en-US" sz="1800" dirty="0">
                <a:solidFill>
                  <a:srgbClr val="BFBFB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如就诊时，入院时，手术时</a:t>
            </a:r>
            <a:endParaRPr lang="en-US" altLang="zh-CN" sz="1800" dirty="0">
              <a:solidFill>
                <a:srgbClr val="BFBF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地点：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知情人：</a:t>
            </a:r>
            <a:r>
              <a:rPr lang="zh-CN" altLang="en-US" sz="1800" dirty="0">
                <a:solidFill>
                  <a:srgbClr val="BFBFB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如患者研究者、主要研究者</a:t>
            </a:r>
            <a:endParaRPr lang="en-US" altLang="zh-CN" sz="1800" dirty="0">
              <a:solidFill>
                <a:srgbClr val="BFBFB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方法：请描述您准备如何向受试者进行知情同意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en-US" altLang="zh-CN" sz="180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..............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01980" y="608965"/>
            <a:ext cx="179197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知情同意过程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受试者的责任：</a:t>
            </a:r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参加试验应该配合您的研究医生做什么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可能的风险和不适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可能的不良反应及应急处理措施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研究者和申办方应承担的责任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可能的获益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个人获益：</a:t>
            </a:r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如疾病得到治疗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社会获益：</a:t>
            </a:r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试验结果能够服务社会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01980" y="608965"/>
            <a:ext cx="179197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知情同意过程</a:t>
            </a:r>
            <a:endParaRPr lang="zh-CN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69874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费用情况（请详细说明）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哪些试验产品免费，哪些诊疗免费</a:t>
            </a:r>
            <a:endParaRPr lang="en-US" altLang="zh-CN" sz="180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是否有交通、误工、健康补助，费用是多少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自愿原则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自愿参加，自愿退出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/>
            <a:r>
              <a:rPr lang="zh-CN" altLang="en-US" sz="1800" dirty="0">
                <a:solidFill>
                  <a:srgbClr val="A6A6A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如果不参加研究，将采取的治疗方法</a:t>
            </a:r>
            <a:endParaRPr lang="en-US" altLang="zh-CN" sz="1800" dirty="0">
              <a:solidFill>
                <a:srgbClr val="A6A6A6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隐私保护（措施）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可能影响受试者继续参加的有关试验的新信息，将及时告知</a:t>
            </a:r>
            <a:endParaRPr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14328" y="546387"/>
            <a:ext cx="1706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研究项目背景</a:t>
            </a:r>
            <a:endParaRPr lang="zh-CN" altLang="en-US" sz="2000" b="1" dirty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77748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080" y="0"/>
            <a:ext cx="9149080" cy="2280285"/>
          </a:xfrm>
          <a:prstGeom prst="rect">
            <a:avLst/>
          </a:prstGeom>
        </p:spPr>
      </p:pic>
      <p:sp>
        <p:nvSpPr>
          <p:cNvPr id="63" name="文本框 62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1573238" y="2401267"/>
            <a:ext cx="5997525" cy="36830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algn="ctr"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800" b="1" spc="30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宋体" panose="02010600030101010101" pitchFamily="2" charset="-122"/>
                <a:cs typeface="+mn-ea"/>
                <a:sym typeface="+mn-lt"/>
              </a:rPr>
              <a:t>请各位委员审议</a:t>
            </a:r>
            <a:endParaRPr lang="zh-CN" altLang="en-US" sz="1800" b="1" spc="300">
              <a:solidFill>
                <a:schemeClr val="accent1">
                  <a:lumMod val="50000"/>
                  <a:lumOff val="50000"/>
                </a:schemeClr>
              </a:solidFill>
              <a:latin typeface="+mn-lt"/>
              <a:ea typeface="宋体" panose="02010600030101010101" pitchFamily="2" charset="-122"/>
              <a:cs typeface="+mn-ea"/>
              <a:sym typeface="+mn-lt"/>
            </a:endParaRPr>
          </a:p>
        </p:txBody>
      </p:sp>
      <p:sp>
        <p:nvSpPr>
          <p:cNvPr id="68" name="文本框 67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2951161" y="2976733"/>
            <a:ext cx="2071900" cy="3067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40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日期：</a:t>
            </a:r>
            <a:r>
              <a:rPr lang="en-US" altLang="zh-CN" sz="140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20XX-XX-XX</a:t>
            </a:r>
            <a:endParaRPr lang="en-US" altLang="zh-CN" sz="1400">
              <a:solidFill>
                <a:schemeClr val="accent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70" name="文本框 69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 txBox="1">
            <a:spLocks noChangeArrowheads="1"/>
          </p:cNvSpPr>
          <p:nvPr/>
        </p:nvSpPr>
        <p:spPr bwMode="auto">
          <a:xfrm>
            <a:off x="5085182" y="2978034"/>
            <a:ext cx="2071900" cy="30670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9pPr>
          </a:lstStyle>
          <a:p>
            <a:pPr defTabSz="514350" fontAlgn="base">
              <a:spcBef>
                <a:spcPct val="0"/>
              </a:spcBef>
              <a:spcAft>
                <a:spcPct val="0"/>
              </a:spcAft>
              <a:tabLst>
                <a:tab pos="2149475" algn="l"/>
              </a:tabLst>
            </a:pPr>
            <a:r>
              <a:rPr lang="zh-CN" altLang="en-US" sz="1400" dirty="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汇报</a:t>
            </a:r>
            <a:r>
              <a:rPr lang="zh-CN" altLang="en-US" sz="140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人：</a:t>
            </a:r>
            <a:r>
              <a:rPr lang="en-US" altLang="zh-CN" sz="1400">
                <a:solidFill>
                  <a:schemeClr val="accent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xxx</a:t>
            </a:r>
            <a:endParaRPr lang="zh-CN" altLang="en-US" sz="1400" dirty="0">
              <a:solidFill>
                <a:schemeClr val="accent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72" name="Group 59"/>
          <p:cNvGrpSpPr>
            <a:grpSpLocks noChangeAspect="1"/>
          </p:cNvGrpSpPr>
          <p:nvPr/>
        </p:nvGrpSpPr>
        <p:grpSpPr bwMode="auto">
          <a:xfrm>
            <a:off x="2739654" y="3225028"/>
            <a:ext cx="218168" cy="238153"/>
            <a:chOff x="1066" y="1985"/>
            <a:chExt cx="262" cy="286"/>
          </a:xfrm>
          <a:solidFill>
            <a:schemeClr val="bg1"/>
          </a:solidFill>
        </p:grpSpPr>
        <p:sp>
          <p:nvSpPr>
            <p:cNvPr id="74" name="Freeform 60"/>
            <p:cNvSpPr>
              <a:spLocks noEditPoints="1"/>
            </p:cNvSpPr>
            <p:nvPr/>
          </p:nvSpPr>
          <p:spPr bwMode="auto">
            <a:xfrm>
              <a:off x="1066" y="2005"/>
              <a:ext cx="262" cy="266"/>
            </a:xfrm>
            <a:custGeom>
              <a:avLst/>
              <a:gdLst>
                <a:gd name="T0" fmla="*/ 572 w 642"/>
                <a:gd name="T1" fmla="*/ 655 h 655"/>
                <a:gd name="T2" fmla="*/ 70 w 642"/>
                <a:gd name="T3" fmla="*/ 655 h 655"/>
                <a:gd name="T4" fmla="*/ 19 w 642"/>
                <a:gd name="T5" fmla="*/ 630 h 655"/>
                <a:gd name="T6" fmla="*/ 0 w 642"/>
                <a:gd name="T7" fmla="*/ 575 h 655"/>
                <a:gd name="T8" fmla="*/ 0 w 642"/>
                <a:gd name="T9" fmla="*/ 80 h 655"/>
                <a:gd name="T10" fmla="*/ 19 w 642"/>
                <a:gd name="T11" fmla="*/ 25 h 655"/>
                <a:gd name="T12" fmla="*/ 70 w 642"/>
                <a:gd name="T13" fmla="*/ 0 h 655"/>
                <a:gd name="T14" fmla="*/ 93 w 642"/>
                <a:gd name="T15" fmla="*/ 0 h 655"/>
                <a:gd name="T16" fmla="*/ 111 w 642"/>
                <a:gd name="T17" fmla="*/ 18 h 655"/>
                <a:gd name="T18" fmla="*/ 93 w 642"/>
                <a:gd name="T19" fmla="*/ 36 h 655"/>
                <a:gd name="T20" fmla="*/ 70 w 642"/>
                <a:gd name="T21" fmla="*/ 36 h 655"/>
                <a:gd name="T22" fmla="*/ 47 w 642"/>
                <a:gd name="T23" fmla="*/ 48 h 655"/>
                <a:gd name="T24" fmla="*/ 36 w 642"/>
                <a:gd name="T25" fmla="*/ 80 h 655"/>
                <a:gd name="T26" fmla="*/ 36 w 642"/>
                <a:gd name="T27" fmla="*/ 575 h 655"/>
                <a:gd name="T28" fmla="*/ 47 w 642"/>
                <a:gd name="T29" fmla="*/ 607 h 655"/>
                <a:gd name="T30" fmla="*/ 70 w 642"/>
                <a:gd name="T31" fmla="*/ 619 h 655"/>
                <a:gd name="T32" fmla="*/ 572 w 642"/>
                <a:gd name="T33" fmla="*/ 619 h 655"/>
                <a:gd name="T34" fmla="*/ 595 w 642"/>
                <a:gd name="T35" fmla="*/ 607 h 655"/>
                <a:gd name="T36" fmla="*/ 606 w 642"/>
                <a:gd name="T37" fmla="*/ 575 h 655"/>
                <a:gd name="T38" fmla="*/ 606 w 642"/>
                <a:gd name="T39" fmla="*/ 80 h 655"/>
                <a:gd name="T40" fmla="*/ 595 w 642"/>
                <a:gd name="T41" fmla="*/ 48 h 655"/>
                <a:gd name="T42" fmla="*/ 572 w 642"/>
                <a:gd name="T43" fmla="*/ 36 h 655"/>
                <a:gd name="T44" fmla="*/ 547 w 642"/>
                <a:gd name="T45" fmla="*/ 36 h 655"/>
                <a:gd name="T46" fmla="*/ 529 w 642"/>
                <a:gd name="T47" fmla="*/ 18 h 655"/>
                <a:gd name="T48" fmla="*/ 547 w 642"/>
                <a:gd name="T49" fmla="*/ 0 h 655"/>
                <a:gd name="T50" fmla="*/ 572 w 642"/>
                <a:gd name="T51" fmla="*/ 0 h 655"/>
                <a:gd name="T52" fmla="*/ 622 w 642"/>
                <a:gd name="T53" fmla="*/ 25 h 655"/>
                <a:gd name="T54" fmla="*/ 642 w 642"/>
                <a:gd name="T55" fmla="*/ 80 h 655"/>
                <a:gd name="T56" fmla="*/ 642 w 642"/>
                <a:gd name="T57" fmla="*/ 575 h 655"/>
                <a:gd name="T58" fmla="*/ 622 w 642"/>
                <a:gd name="T59" fmla="*/ 630 h 655"/>
                <a:gd name="T60" fmla="*/ 572 w 642"/>
                <a:gd name="T61" fmla="*/ 655 h 655"/>
                <a:gd name="T62" fmla="*/ 418 w 642"/>
                <a:gd name="T63" fmla="*/ 36 h 655"/>
                <a:gd name="T64" fmla="*/ 224 w 642"/>
                <a:gd name="T65" fmla="*/ 36 h 655"/>
                <a:gd name="T66" fmla="*/ 206 w 642"/>
                <a:gd name="T67" fmla="*/ 18 h 655"/>
                <a:gd name="T68" fmla="*/ 224 w 642"/>
                <a:gd name="T69" fmla="*/ 0 h 655"/>
                <a:gd name="T70" fmla="*/ 418 w 642"/>
                <a:gd name="T71" fmla="*/ 0 h 655"/>
                <a:gd name="T72" fmla="*/ 436 w 642"/>
                <a:gd name="T73" fmla="*/ 18 h 655"/>
                <a:gd name="T74" fmla="*/ 418 w 642"/>
                <a:gd name="T75" fmla="*/ 36 h 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42" h="655">
                  <a:moveTo>
                    <a:pt x="572" y="655"/>
                  </a:moveTo>
                  <a:cubicBezTo>
                    <a:pt x="70" y="655"/>
                    <a:pt x="70" y="655"/>
                    <a:pt x="70" y="655"/>
                  </a:cubicBezTo>
                  <a:cubicBezTo>
                    <a:pt x="51" y="655"/>
                    <a:pt x="33" y="646"/>
                    <a:pt x="19" y="630"/>
                  </a:cubicBezTo>
                  <a:cubicBezTo>
                    <a:pt x="7" y="615"/>
                    <a:pt x="0" y="596"/>
                    <a:pt x="0" y="575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60"/>
                    <a:pt x="7" y="40"/>
                    <a:pt x="19" y="25"/>
                  </a:cubicBezTo>
                  <a:cubicBezTo>
                    <a:pt x="33" y="9"/>
                    <a:pt x="51" y="0"/>
                    <a:pt x="70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103" y="0"/>
                    <a:pt x="111" y="8"/>
                    <a:pt x="111" y="18"/>
                  </a:cubicBezTo>
                  <a:cubicBezTo>
                    <a:pt x="111" y="28"/>
                    <a:pt x="103" y="36"/>
                    <a:pt x="93" y="36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61" y="36"/>
                    <a:pt x="53" y="40"/>
                    <a:pt x="47" y="48"/>
                  </a:cubicBezTo>
                  <a:cubicBezTo>
                    <a:pt x="40" y="56"/>
                    <a:pt x="36" y="68"/>
                    <a:pt x="36" y="80"/>
                  </a:cubicBezTo>
                  <a:cubicBezTo>
                    <a:pt x="36" y="575"/>
                    <a:pt x="36" y="575"/>
                    <a:pt x="36" y="575"/>
                  </a:cubicBezTo>
                  <a:cubicBezTo>
                    <a:pt x="36" y="587"/>
                    <a:pt x="40" y="599"/>
                    <a:pt x="47" y="607"/>
                  </a:cubicBezTo>
                  <a:cubicBezTo>
                    <a:pt x="53" y="615"/>
                    <a:pt x="61" y="619"/>
                    <a:pt x="70" y="619"/>
                  </a:cubicBezTo>
                  <a:cubicBezTo>
                    <a:pt x="572" y="619"/>
                    <a:pt x="572" y="619"/>
                    <a:pt x="572" y="619"/>
                  </a:cubicBezTo>
                  <a:cubicBezTo>
                    <a:pt x="580" y="619"/>
                    <a:pt x="588" y="615"/>
                    <a:pt x="595" y="607"/>
                  </a:cubicBezTo>
                  <a:cubicBezTo>
                    <a:pt x="602" y="599"/>
                    <a:pt x="606" y="587"/>
                    <a:pt x="606" y="575"/>
                  </a:cubicBezTo>
                  <a:cubicBezTo>
                    <a:pt x="606" y="80"/>
                    <a:pt x="606" y="80"/>
                    <a:pt x="606" y="80"/>
                  </a:cubicBezTo>
                  <a:cubicBezTo>
                    <a:pt x="606" y="68"/>
                    <a:pt x="602" y="56"/>
                    <a:pt x="595" y="48"/>
                  </a:cubicBezTo>
                  <a:cubicBezTo>
                    <a:pt x="588" y="40"/>
                    <a:pt x="580" y="36"/>
                    <a:pt x="572" y="36"/>
                  </a:cubicBezTo>
                  <a:cubicBezTo>
                    <a:pt x="547" y="36"/>
                    <a:pt x="547" y="36"/>
                    <a:pt x="547" y="36"/>
                  </a:cubicBezTo>
                  <a:cubicBezTo>
                    <a:pt x="537" y="36"/>
                    <a:pt x="529" y="28"/>
                    <a:pt x="529" y="18"/>
                  </a:cubicBezTo>
                  <a:cubicBezTo>
                    <a:pt x="529" y="8"/>
                    <a:pt x="537" y="0"/>
                    <a:pt x="547" y="0"/>
                  </a:cubicBezTo>
                  <a:cubicBezTo>
                    <a:pt x="572" y="0"/>
                    <a:pt x="572" y="0"/>
                    <a:pt x="572" y="0"/>
                  </a:cubicBezTo>
                  <a:cubicBezTo>
                    <a:pt x="591" y="0"/>
                    <a:pt x="609" y="9"/>
                    <a:pt x="622" y="25"/>
                  </a:cubicBezTo>
                  <a:cubicBezTo>
                    <a:pt x="635" y="40"/>
                    <a:pt x="642" y="60"/>
                    <a:pt x="642" y="80"/>
                  </a:cubicBezTo>
                  <a:cubicBezTo>
                    <a:pt x="642" y="575"/>
                    <a:pt x="642" y="575"/>
                    <a:pt x="642" y="575"/>
                  </a:cubicBezTo>
                  <a:cubicBezTo>
                    <a:pt x="642" y="596"/>
                    <a:pt x="635" y="615"/>
                    <a:pt x="622" y="630"/>
                  </a:cubicBezTo>
                  <a:cubicBezTo>
                    <a:pt x="609" y="646"/>
                    <a:pt x="591" y="655"/>
                    <a:pt x="572" y="655"/>
                  </a:cubicBezTo>
                  <a:close/>
                  <a:moveTo>
                    <a:pt x="418" y="36"/>
                  </a:moveTo>
                  <a:cubicBezTo>
                    <a:pt x="224" y="36"/>
                    <a:pt x="224" y="36"/>
                    <a:pt x="224" y="36"/>
                  </a:cubicBezTo>
                  <a:cubicBezTo>
                    <a:pt x="214" y="36"/>
                    <a:pt x="206" y="28"/>
                    <a:pt x="206" y="18"/>
                  </a:cubicBezTo>
                  <a:cubicBezTo>
                    <a:pt x="206" y="8"/>
                    <a:pt x="214" y="0"/>
                    <a:pt x="224" y="0"/>
                  </a:cubicBezTo>
                  <a:cubicBezTo>
                    <a:pt x="418" y="0"/>
                    <a:pt x="418" y="0"/>
                    <a:pt x="418" y="0"/>
                  </a:cubicBezTo>
                  <a:cubicBezTo>
                    <a:pt x="428" y="0"/>
                    <a:pt x="436" y="8"/>
                    <a:pt x="436" y="18"/>
                  </a:cubicBezTo>
                  <a:cubicBezTo>
                    <a:pt x="436" y="28"/>
                    <a:pt x="428" y="36"/>
                    <a:pt x="418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  <p:sp>
          <p:nvSpPr>
            <p:cNvPr id="75" name="Freeform 61"/>
            <p:cNvSpPr>
              <a:spLocks noEditPoints="1"/>
            </p:cNvSpPr>
            <p:nvPr/>
          </p:nvSpPr>
          <p:spPr bwMode="auto">
            <a:xfrm>
              <a:off x="1124" y="1985"/>
              <a:ext cx="146" cy="64"/>
            </a:xfrm>
            <a:custGeom>
              <a:avLst/>
              <a:gdLst>
                <a:gd name="T0" fmla="*/ 18 w 357"/>
                <a:gd name="T1" fmla="*/ 0 h 157"/>
                <a:gd name="T2" fmla="*/ 36 w 357"/>
                <a:gd name="T3" fmla="*/ 18 h 157"/>
                <a:gd name="T4" fmla="*/ 36 w 357"/>
                <a:gd name="T5" fmla="*/ 139 h 157"/>
                <a:gd name="T6" fmla="*/ 18 w 357"/>
                <a:gd name="T7" fmla="*/ 157 h 157"/>
                <a:gd name="T8" fmla="*/ 0 w 357"/>
                <a:gd name="T9" fmla="*/ 139 h 157"/>
                <a:gd name="T10" fmla="*/ 0 w 357"/>
                <a:gd name="T11" fmla="*/ 18 h 157"/>
                <a:gd name="T12" fmla="*/ 18 w 357"/>
                <a:gd name="T13" fmla="*/ 0 h 157"/>
                <a:gd name="T14" fmla="*/ 339 w 357"/>
                <a:gd name="T15" fmla="*/ 0 h 157"/>
                <a:gd name="T16" fmla="*/ 357 w 357"/>
                <a:gd name="T17" fmla="*/ 18 h 157"/>
                <a:gd name="T18" fmla="*/ 357 w 357"/>
                <a:gd name="T19" fmla="*/ 139 h 157"/>
                <a:gd name="T20" fmla="*/ 339 w 357"/>
                <a:gd name="T21" fmla="*/ 157 h 157"/>
                <a:gd name="T22" fmla="*/ 321 w 357"/>
                <a:gd name="T23" fmla="*/ 139 h 157"/>
                <a:gd name="T24" fmla="*/ 321 w 357"/>
                <a:gd name="T25" fmla="*/ 18 h 157"/>
                <a:gd name="T26" fmla="*/ 339 w 357"/>
                <a:gd name="T2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157">
                  <a:moveTo>
                    <a:pt x="18" y="0"/>
                  </a:moveTo>
                  <a:cubicBezTo>
                    <a:pt x="28" y="0"/>
                    <a:pt x="36" y="8"/>
                    <a:pt x="36" y="18"/>
                  </a:cubicBezTo>
                  <a:cubicBezTo>
                    <a:pt x="36" y="139"/>
                    <a:pt x="36" y="139"/>
                    <a:pt x="36" y="139"/>
                  </a:cubicBezTo>
                  <a:cubicBezTo>
                    <a:pt x="36" y="149"/>
                    <a:pt x="28" y="157"/>
                    <a:pt x="18" y="157"/>
                  </a:cubicBezTo>
                  <a:cubicBezTo>
                    <a:pt x="8" y="157"/>
                    <a:pt x="0" y="149"/>
                    <a:pt x="0" y="139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lose/>
                  <a:moveTo>
                    <a:pt x="339" y="0"/>
                  </a:moveTo>
                  <a:cubicBezTo>
                    <a:pt x="349" y="0"/>
                    <a:pt x="357" y="8"/>
                    <a:pt x="357" y="18"/>
                  </a:cubicBezTo>
                  <a:cubicBezTo>
                    <a:pt x="357" y="139"/>
                    <a:pt x="357" y="139"/>
                    <a:pt x="357" y="139"/>
                  </a:cubicBezTo>
                  <a:cubicBezTo>
                    <a:pt x="357" y="149"/>
                    <a:pt x="349" y="157"/>
                    <a:pt x="339" y="157"/>
                  </a:cubicBezTo>
                  <a:cubicBezTo>
                    <a:pt x="329" y="157"/>
                    <a:pt x="321" y="149"/>
                    <a:pt x="321" y="139"/>
                  </a:cubicBezTo>
                  <a:cubicBezTo>
                    <a:pt x="321" y="18"/>
                    <a:pt x="321" y="18"/>
                    <a:pt x="321" y="18"/>
                  </a:cubicBezTo>
                  <a:cubicBezTo>
                    <a:pt x="321" y="8"/>
                    <a:pt x="329" y="0"/>
                    <a:pt x="33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  <p:sp>
          <p:nvSpPr>
            <p:cNvPr id="76" name="Freeform 62"/>
            <p:cNvSpPr>
              <a:spLocks noEditPoints="1"/>
            </p:cNvSpPr>
            <p:nvPr/>
          </p:nvSpPr>
          <p:spPr bwMode="auto">
            <a:xfrm>
              <a:off x="1074" y="2044"/>
              <a:ext cx="246" cy="183"/>
            </a:xfrm>
            <a:custGeom>
              <a:avLst/>
              <a:gdLst>
                <a:gd name="T0" fmla="*/ 0 w 603"/>
                <a:gd name="T1" fmla="*/ 18 h 450"/>
                <a:gd name="T2" fmla="*/ 18 w 603"/>
                <a:gd name="T3" fmla="*/ 0 h 450"/>
                <a:gd name="T4" fmla="*/ 585 w 603"/>
                <a:gd name="T5" fmla="*/ 0 h 450"/>
                <a:gd name="T6" fmla="*/ 603 w 603"/>
                <a:gd name="T7" fmla="*/ 18 h 450"/>
                <a:gd name="T8" fmla="*/ 585 w 603"/>
                <a:gd name="T9" fmla="*/ 36 h 450"/>
                <a:gd name="T10" fmla="*/ 18 w 603"/>
                <a:gd name="T11" fmla="*/ 36 h 450"/>
                <a:gd name="T12" fmla="*/ 0 w 603"/>
                <a:gd name="T13" fmla="*/ 18 h 450"/>
                <a:gd name="T14" fmla="*/ 306 w 603"/>
                <a:gd name="T15" fmla="*/ 450 h 450"/>
                <a:gd name="T16" fmla="*/ 184 w 603"/>
                <a:gd name="T17" fmla="*/ 400 h 450"/>
                <a:gd name="T18" fmla="*/ 134 w 603"/>
                <a:gd name="T19" fmla="*/ 279 h 450"/>
                <a:gd name="T20" fmla="*/ 184 w 603"/>
                <a:gd name="T21" fmla="*/ 158 h 450"/>
                <a:gd name="T22" fmla="*/ 306 w 603"/>
                <a:gd name="T23" fmla="*/ 107 h 450"/>
                <a:gd name="T24" fmla="*/ 324 w 603"/>
                <a:gd name="T25" fmla="*/ 125 h 450"/>
                <a:gd name="T26" fmla="*/ 306 w 603"/>
                <a:gd name="T27" fmla="*/ 143 h 450"/>
                <a:gd name="T28" fmla="*/ 170 w 603"/>
                <a:gd name="T29" fmla="*/ 279 h 450"/>
                <a:gd name="T30" fmla="*/ 306 w 603"/>
                <a:gd name="T31" fmla="*/ 414 h 450"/>
                <a:gd name="T32" fmla="*/ 441 w 603"/>
                <a:gd name="T33" fmla="*/ 279 h 450"/>
                <a:gd name="T34" fmla="*/ 459 w 603"/>
                <a:gd name="T35" fmla="*/ 261 h 450"/>
                <a:gd name="T36" fmla="*/ 477 w 603"/>
                <a:gd name="T37" fmla="*/ 279 h 450"/>
                <a:gd name="T38" fmla="*/ 427 w 603"/>
                <a:gd name="T39" fmla="*/ 400 h 450"/>
                <a:gd name="T40" fmla="*/ 306 w 603"/>
                <a:gd name="T41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3" h="450">
                  <a:moveTo>
                    <a:pt x="0" y="18"/>
                  </a:moveTo>
                  <a:cubicBezTo>
                    <a:pt x="0" y="8"/>
                    <a:pt x="8" y="0"/>
                    <a:pt x="18" y="0"/>
                  </a:cubicBezTo>
                  <a:cubicBezTo>
                    <a:pt x="585" y="0"/>
                    <a:pt x="585" y="0"/>
                    <a:pt x="585" y="0"/>
                  </a:cubicBezTo>
                  <a:cubicBezTo>
                    <a:pt x="595" y="0"/>
                    <a:pt x="603" y="8"/>
                    <a:pt x="603" y="18"/>
                  </a:cubicBezTo>
                  <a:cubicBezTo>
                    <a:pt x="603" y="28"/>
                    <a:pt x="595" y="36"/>
                    <a:pt x="585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8" y="36"/>
                    <a:pt x="0" y="28"/>
                    <a:pt x="0" y="18"/>
                  </a:cubicBezTo>
                  <a:close/>
                  <a:moveTo>
                    <a:pt x="306" y="450"/>
                  </a:moveTo>
                  <a:cubicBezTo>
                    <a:pt x="260" y="450"/>
                    <a:pt x="217" y="433"/>
                    <a:pt x="184" y="400"/>
                  </a:cubicBezTo>
                  <a:cubicBezTo>
                    <a:pt x="152" y="368"/>
                    <a:pt x="134" y="325"/>
                    <a:pt x="134" y="279"/>
                  </a:cubicBezTo>
                  <a:cubicBezTo>
                    <a:pt x="134" y="233"/>
                    <a:pt x="152" y="190"/>
                    <a:pt x="184" y="158"/>
                  </a:cubicBezTo>
                  <a:cubicBezTo>
                    <a:pt x="217" y="125"/>
                    <a:pt x="260" y="107"/>
                    <a:pt x="306" y="107"/>
                  </a:cubicBezTo>
                  <a:cubicBezTo>
                    <a:pt x="316" y="107"/>
                    <a:pt x="324" y="115"/>
                    <a:pt x="324" y="125"/>
                  </a:cubicBezTo>
                  <a:cubicBezTo>
                    <a:pt x="324" y="135"/>
                    <a:pt x="316" y="143"/>
                    <a:pt x="306" y="143"/>
                  </a:cubicBezTo>
                  <a:cubicBezTo>
                    <a:pt x="231" y="143"/>
                    <a:pt x="170" y="204"/>
                    <a:pt x="170" y="279"/>
                  </a:cubicBezTo>
                  <a:cubicBezTo>
                    <a:pt x="170" y="354"/>
                    <a:pt x="231" y="414"/>
                    <a:pt x="306" y="414"/>
                  </a:cubicBezTo>
                  <a:cubicBezTo>
                    <a:pt x="380" y="414"/>
                    <a:pt x="441" y="354"/>
                    <a:pt x="441" y="279"/>
                  </a:cubicBezTo>
                  <a:cubicBezTo>
                    <a:pt x="441" y="269"/>
                    <a:pt x="449" y="261"/>
                    <a:pt x="459" y="261"/>
                  </a:cubicBezTo>
                  <a:cubicBezTo>
                    <a:pt x="469" y="261"/>
                    <a:pt x="477" y="269"/>
                    <a:pt x="477" y="279"/>
                  </a:cubicBezTo>
                  <a:cubicBezTo>
                    <a:pt x="477" y="325"/>
                    <a:pt x="459" y="368"/>
                    <a:pt x="427" y="400"/>
                  </a:cubicBezTo>
                  <a:cubicBezTo>
                    <a:pt x="395" y="433"/>
                    <a:pt x="351" y="450"/>
                    <a:pt x="306" y="45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  <p:sp>
          <p:nvSpPr>
            <p:cNvPr id="77" name="Freeform 63"/>
            <p:cNvSpPr/>
            <p:nvPr/>
          </p:nvSpPr>
          <p:spPr bwMode="auto">
            <a:xfrm>
              <a:off x="1193" y="2088"/>
              <a:ext cx="53" cy="72"/>
            </a:xfrm>
            <a:custGeom>
              <a:avLst/>
              <a:gdLst>
                <a:gd name="T0" fmla="*/ 113 w 131"/>
                <a:gd name="T1" fmla="*/ 176 h 176"/>
                <a:gd name="T2" fmla="*/ 18 w 131"/>
                <a:gd name="T3" fmla="*/ 176 h 176"/>
                <a:gd name="T4" fmla="*/ 0 w 131"/>
                <a:gd name="T5" fmla="*/ 158 h 176"/>
                <a:gd name="T6" fmla="*/ 0 w 131"/>
                <a:gd name="T7" fmla="*/ 18 h 176"/>
                <a:gd name="T8" fmla="*/ 18 w 131"/>
                <a:gd name="T9" fmla="*/ 0 h 176"/>
                <a:gd name="T10" fmla="*/ 36 w 131"/>
                <a:gd name="T11" fmla="*/ 18 h 176"/>
                <a:gd name="T12" fmla="*/ 36 w 131"/>
                <a:gd name="T13" fmla="*/ 140 h 176"/>
                <a:gd name="T14" fmla="*/ 113 w 131"/>
                <a:gd name="T15" fmla="*/ 140 h 176"/>
                <a:gd name="T16" fmla="*/ 131 w 131"/>
                <a:gd name="T17" fmla="*/ 158 h 176"/>
                <a:gd name="T18" fmla="*/ 113 w 131"/>
                <a:gd name="T19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1" h="176">
                  <a:moveTo>
                    <a:pt x="113" y="176"/>
                  </a:moveTo>
                  <a:cubicBezTo>
                    <a:pt x="18" y="176"/>
                    <a:pt x="18" y="176"/>
                    <a:pt x="18" y="176"/>
                  </a:cubicBezTo>
                  <a:cubicBezTo>
                    <a:pt x="8" y="176"/>
                    <a:pt x="0" y="168"/>
                    <a:pt x="0" y="158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8"/>
                    <a:pt x="8" y="0"/>
                    <a:pt x="18" y="0"/>
                  </a:cubicBezTo>
                  <a:cubicBezTo>
                    <a:pt x="28" y="0"/>
                    <a:pt x="36" y="8"/>
                    <a:pt x="36" y="18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113" y="140"/>
                    <a:pt x="113" y="140"/>
                    <a:pt x="113" y="140"/>
                  </a:cubicBezTo>
                  <a:cubicBezTo>
                    <a:pt x="123" y="140"/>
                    <a:pt x="131" y="148"/>
                    <a:pt x="131" y="158"/>
                  </a:cubicBezTo>
                  <a:cubicBezTo>
                    <a:pt x="131" y="168"/>
                    <a:pt x="123" y="176"/>
                    <a:pt x="113" y="1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79" name="Group 66"/>
          <p:cNvGrpSpPr>
            <a:grpSpLocks noChangeAspect="1"/>
          </p:cNvGrpSpPr>
          <p:nvPr/>
        </p:nvGrpSpPr>
        <p:grpSpPr bwMode="auto">
          <a:xfrm>
            <a:off x="4813613" y="3240290"/>
            <a:ext cx="192087" cy="207963"/>
            <a:chOff x="2111" y="2322"/>
            <a:chExt cx="121" cy="131"/>
          </a:xfrm>
          <a:solidFill>
            <a:schemeClr val="bg1"/>
          </a:solidFill>
        </p:grpSpPr>
        <p:sp>
          <p:nvSpPr>
            <p:cNvPr id="81" name="Freeform 67"/>
            <p:cNvSpPr/>
            <p:nvPr/>
          </p:nvSpPr>
          <p:spPr bwMode="auto">
            <a:xfrm>
              <a:off x="2159" y="2350"/>
              <a:ext cx="40" cy="37"/>
            </a:xfrm>
            <a:custGeom>
              <a:avLst/>
              <a:gdLst>
                <a:gd name="T0" fmla="*/ 89 w 213"/>
                <a:gd name="T1" fmla="*/ 19 h 198"/>
                <a:gd name="T2" fmla="*/ 196 w 213"/>
                <a:gd name="T3" fmla="*/ 143 h 198"/>
                <a:gd name="T4" fmla="*/ 208 w 213"/>
                <a:gd name="T5" fmla="*/ 189 h 198"/>
                <a:gd name="T6" fmla="*/ 206 w 213"/>
                <a:gd name="T7" fmla="*/ 191 h 198"/>
                <a:gd name="T8" fmla="*/ 158 w 213"/>
                <a:gd name="T9" fmla="*/ 186 h 198"/>
                <a:gd name="T10" fmla="*/ 22 w 213"/>
                <a:gd name="T11" fmla="*/ 92 h 198"/>
                <a:gd name="T12" fmla="*/ 13 w 213"/>
                <a:gd name="T13" fmla="*/ 44 h 198"/>
                <a:gd name="T14" fmla="*/ 40 w 213"/>
                <a:gd name="T15" fmla="*/ 15 h 198"/>
                <a:gd name="T16" fmla="*/ 89 w 213"/>
                <a:gd name="T17" fmla="*/ 19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3" h="198">
                  <a:moveTo>
                    <a:pt x="89" y="19"/>
                  </a:moveTo>
                  <a:cubicBezTo>
                    <a:pt x="196" y="143"/>
                    <a:pt x="196" y="143"/>
                    <a:pt x="196" y="143"/>
                  </a:cubicBezTo>
                  <a:cubicBezTo>
                    <a:pt x="210" y="160"/>
                    <a:pt x="213" y="183"/>
                    <a:pt x="208" y="189"/>
                  </a:cubicBezTo>
                  <a:cubicBezTo>
                    <a:pt x="206" y="191"/>
                    <a:pt x="206" y="191"/>
                    <a:pt x="206" y="191"/>
                  </a:cubicBezTo>
                  <a:cubicBezTo>
                    <a:pt x="200" y="197"/>
                    <a:pt x="176" y="198"/>
                    <a:pt x="158" y="186"/>
                  </a:cubicBezTo>
                  <a:cubicBezTo>
                    <a:pt x="22" y="92"/>
                    <a:pt x="22" y="92"/>
                    <a:pt x="22" y="92"/>
                  </a:cubicBezTo>
                  <a:cubicBezTo>
                    <a:pt x="4" y="80"/>
                    <a:pt x="0" y="58"/>
                    <a:pt x="13" y="44"/>
                  </a:cubicBezTo>
                  <a:cubicBezTo>
                    <a:pt x="40" y="15"/>
                    <a:pt x="40" y="15"/>
                    <a:pt x="40" y="15"/>
                  </a:cubicBezTo>
                  <a:cubicBezTo>
                    <a:pt x="53" y="0"/>
                    <a:pt x="74" y="2"/>
                    <a:pt x="89" y="19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  <p:sp>
          <p:nvSpPr>
            <p:cNvPr id="82" name="Freeform 68"/>
            <p:cNvSpPr>
              <a:spLocks noEditPoints="1"/>
            </p:cNvSpPr>
            <p:nvPr/>
          </p:nvSpPr>
          <p:spPr bwMode="auto">
            <a:xfrm>
              <a:off x="2129" y="2322"/>
              <a:ext cx="71" cy="90"/>
            </a:xfrm>
            <a:custGeom>
              <a:avLst/>
              <a:gdLst>
                <a:gd name="T0" fmla="*/ 142 w 381"/>
                <a:gd name="T1" fmla="*/ 449 h 481"/>
                <a:gd name="T2" fmla="*/ 348 w 381"/>
                <a:gd name="T3" fmla="*/ 236 h 481"/>
                <a:gd name="T4" fmla="*/ 374 w 381"/>
                <a:gd name="T5" fmla="*/ 235 h 481"/>
                <a:gd name="T6" fmla="*/ 374 w 381"/>
                <a:gd name="T7" fmla="*/ 260 h 481"/>
                <a:gd name="T8" fmla="*/ 168 w 381"/>
                <a:gd name="T9" fmla="*/ 474 h 481"/>
                <a:gd name="T10" fmla="*/ 142 w 381"/>
                <a:gd name="T11" fmla="*/ 474 h 481"/>
                <a:gd name="T12" fmla="*/ 142 w 381"/>
                <a:gd name="T13" fmla="*/ 449 h 481"/>
                <a:gd name="T14" fmla="*/ 122 w 381"/>
                <a:gd name="T15" fmla="*/ 245 h 481"/>
                <a:gd name="T16" fmla="*/ 0 w 381"/>
                <a:gd name="T17" fmla="*/ 123 h 481"/>
                <a:gd name="T18" fmla="*/ 20 w 381"/>
                <a:gd name="T19" fmla="*/ 56 h 481"/>
                <a:gd name="T20" fmla="*/ 45 w 381"/>
                <a:gd name="T21" fmla="*/ 51 h 481"/>
                <a:gd name="T22" fmla="*/ 50 w 381"/>
                <a:gd name="T23" fmla="*/ 76 h 481"/>
                <a:gd name="T24" fmla="*/ 36 w 381"/>
                <a:gd name="T25" fmla="*/ 123 h 481"/>
                <a:gd name="T26" fmla="*/ 122 w 381"/>
                <a:gd name="T27" fmla="*/ 209 h 481"/>
                <a:gd name="T28" fmla="*/ 209 w 381"/>
                <a:gd name="T29" fmla="*/ 123 h 481"/>
                <a:gd name="T30" fmla="*/ 133 w 381"/>
                <a:gd name="T31" fmla="*/ 37 h 481"/>
                <a:gd name="T32" fmla="*/ 117 w 381"/>
                <a:gd name="T33" fmla="*/ 17 h 481"/>
                <a:gd name="T34" fmla="*/ 137 w 381"/>
                <a:gd name="T35" fmla="*/ 2 h 481"/>
                <a:gd name="T36" fmla="*/ 245 w 381"/>
                <a:gd name="T37" fmla="*/ 123 h 481"/>
                <a:gd name="T38" fmla="*/ 122 w 381"/>
                <a:gd name="T39" fmla="*/ 245 h 481"/>
                <a:gd name="T40" fmla="*/ 67 w 381"/>
                <a:gd name="T41" fmla="*/ 52 h 481"/>
                <a:gd name="T42" fmla="*/ 52 w 381"/>
                <a:gd name="T43" fmla="*/ 44 h 481"/>
                <a:gd name="T44" fmla="*/ 58 w 381"/>
                <a:gd name="T45" fmla="*/ 19 h 481"/>
                <a:gd name="T46" fmla="*/ 81 w 381"/>
                <a:gd name="T47" fmla="*/ 8 h 481"/>
                <a:gd name="T48" fmla="*/ 104 w 381"/>
                <a:gd name="T49" fmla="*/ 19 h 481"/>
                <a:gd name="T50" fmla="*/ 93 w 381"/>
                <a:gd name="T51" fmla="*/ 42 h 481"/>
                <a:gd name="T52" fmla="*/ 77 w 381"/>
                <a:gd name="T53" fmla="*/ 50 h 481"/>
                <a:gd name="T54" fmla="*/ 67 w 381"/>
                <a:gd name="T55" fmla="*/ 52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81" h="481">
                  <a:moveTo>
                    <a:pt x="142" y="449"/>
                  </a:moveTo>
                  <a:cubicBezTo>
                    <a:pt x="348" y="236"/>
                    <a:pt x="348" y="236"/>
                    <a:pt x="348" y="236"/>
                  </a:cubicBezTo>
                  <a:cubicBezTo>
                    <a:pt x="355" y="228"/>
                    <a:pt x="366" y="228"/>
                    <a:pt x="374" y="235"/>
                  </a:cubicBezTo>
                  <a:cubicBezTo>
                    <a:pt x="381" y="242"/>
                    <a:pt x="381" y="253"/>
                    <a:pt x="374" y="260"/>
                  </a:cubicBezTo>
                  <a:cubicBezTo>
                    <a:pt x="168" y="474"/>
                    <a:pt x="168" y="474"/>
                    <a:pt x="168" y="474"/>
                  </a:cubicBezTo>
                  <a:cubicBezTo>
                    <a:pt x="161" y="481"/>
                    <a:pt x="150" y="481"/>
                    <a:pt x="142" y="474"/>
                  </a:cubicBezTo>
                  <a:cubicBezTo>
                    <a:pt x="135" y="467"/>
                    <a:pt x="135" y="456"/>
                    <a:pt x="142" y="449"/>
                  </a:cubicBezTo>
                  <a:close/>
                  <a:moveTo>
                    <a:pt x="122" y="245"/>
                  </a:moveTo>
                  <a:cubicBezTo>
                    <a:pt x="55" y="245"/>
                    <a:pt x="0" y="190"/>
                    <a:pt x="0" y="123"/>
                  </a:cubicBezTo>
                  <a:cubicBezTo>
                    <a:pt x="0" y="99"/>
                    <a:pt x="7" y="76"/>
                    <a:pt x="20" y="56"/>
                  </a:cubicBezTo>
                  <a:cubicBezTo>
                    <a:pt x="26" y="48"/>
                    <a:pt x="37" y="45"/>
                    <a:pt x="45" y="51"/>
                  </a:cubicBezTo>
                  <a:cubicBezTo>
                    <a:pt x="53" y="56"/>
                    <a:pt x="56" y="67"/>
                    <a:pt x="50" y="76"/>
                  </a:cubicBezTo>
                  <a:cubicBezTo>
                    <a:pt x="41" y="90"/>
                    <a:pt x="36" y="106"/>
                    <a:pt x="36" y="123"/>
                  </a:cubicBezTo>
                  <a:cubicBezTo>
                    <a:pt x="36" y="171"/>
                    <a:pt x="75" y="209"/>
                    <a:pt x="122" y="209"/>
                  </a:cubicBezTo>
                  <a:cubicBezTo>
                    <a:pt x="170" y="209"/>
                    <a:pt x="209" y="171"/>
                    <a:pt x="209" y="123"/>
                  </a:cubicBezTo>
                  <a:cubicBezTo>
                    <a:pt x="209" y="79"/>
                    <a:pt x="176" y="42"/>
                    <a:pt x="133" y="37"/>
                  </a:cubicBezTo>
                  <a:cubicBezTo>
                    <a:pt x="123" y="36"/>
                    <a:pt x="116" y="27"/>
                    <a:pt x="117" y="17"/>
                  </a:cubicBezTo>
                  <a:cubicBezTo>
                    <a:pt x="118" y="7"/>
                    <a:pt x="127" y="0"/>
                    <a:pt x="137" y="2"/>
                  </a:cubicBezTo>
                  <a:cubicBezTo>
                    <a:pt x="198" y="9"/>
                    <a:pt x="245" y="61"/>
                    <a:pt x="245" y="123"/>
                  </a:cubicBezTo>
                  <a:cubicBezTo>
                    <a:pt x="245" y="190"/>
                    <a:pt x="190" y="245"/>
                    <a:pt x="122" y="245"/>
                  </a:cubicBezTo>
                  <a:close/>
                  <a:moveTo>
                    <a:pt x="67" y="52"/>
                  </a:moveTo>
                  <a:cubicBezTo>
                    <a:pt x="61" y="52"/>
                    <a:pt x="55" y="50"/>
                    <a:pt x="52" y="44"/>
                  </a:cubicBezTo>
                  <a:cubicBezTo>
                    <a:pt x="47" y="36"/>
                    <a:pt x="49" y="25"/>
                    <a:pt x="58" y="19"/>
                  </a:cubicBezTo>
                  <a:cubicBezTo>
                    <a:pt x="65" y="15"/>
                    <a:pt x="73" y="11"/>
                    <a:pt x="81" y="8"/>
                  </a:cubicBezTo>
                  <a:cubicBezTo>
                    <a:pt x="91" y="5"/>
                    <a:pt x="101" y="9"/>
                    <a:pt x="104" y="19"/>
                  </a:cubicBezTo>
                  <a:cubicBezTo>
                    <a:pt x="107" y="28"/>
                    <a:pt x="103" y="38"/>
                    <a:pt x="93" y="42"/>
                  </a:cubicBezTo>
                  <a:cubicBezTo>
                    <a:pt x="87" y="44"/>
                    <a:pt x="82" y="47"/>
                    <a:pt x="77" y="50"/>
                  </a:cubicBezTo>
                  <a:cubicBezTo>
                    <a:pt x="74" y="52"/>
                    <a:pt x="71" y="52"/>
                    <a:pt x="67" y="52"/>
                  </a:cubicBez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  <p:sp>
          <p:nvSpPr>
            <p:cNvPr id="83" name="Freeform 69"/>
            <p:cNvSpPr>
              <a:spLocks noEditPoints="1"/>
            </p:cNvSpPr>
            <p:nvPr/>
          </p:nvSpPr>
          <p:spPr bwMode="auto">
            <a:xfrm>
              <a:off x="2111" y="2406"/>
              <a:ext cx="121" cy="47"/>
            </a:xfrm>
            <a:custGeom>
              <a:avLst/>
              <a:gdLst>
                <a:gd name="T0" fmla="*/ 597 w 648"/>
                <a:gd name="T1" fmla="*/ 249 h 249"/>
                <a:gd name="T2" fmla="*/ 50 w 648"/>
                <a:gd name="T3" fmla="*/ 249 h 249"/>
                <a:gd name="T4" fmla="*/ 0 w 648"/>
                <a:gd name="T5" fmla="*/ 198 h 249"/>
                <a:gd name="T6" fmla="*/ 0 w 648"/>
                <a:gd name="T7" fmla="*/ 50 h 249"/>
                <a:gd name="T8" fmla="*/ 50 w 648"/>
                <a:gd name="T9" fmla="*/ 0 h 249"/>
                <a:gd name="T10" fmla="*/ 597 w 648"/>
                <a:gd name="T11" fmla="*/ 0 h 249"/>
                <a:gd name="T12" fmla="*/ 648 w 648"/>
                <a:gd name="T13" fmla="*/ 50 h 249"/>
                <a:gd name="T14" fmla="*/ 648 w 648"/>
                <a:gd name="T15" fmla="*/ 198 h 249"/>
                <a:gd name="T16" fmla="*/ 597 w 648"/>
                <a:gd name="T17" fmla="*/ 249 h 249"/>
                <a:gd name="T18" fmla="*/ 50 w 648"/>
                <a:gd name="T19" fmla="*/ 35 h 249"/>
                <a:gd name="T20" fmla="*/ 36 w 648"/>
                <a:gd name="T21" fmla="*/ 50 h 249"/>
                <a:gd name="T22" fmla="*/ 36 w 648"/>
                <a:gd name="T23" fmla="*/ 198 h 249"/>
                <a:gd name="T24" fmla="*/ 50 w 648"/>
                <a:gd name="T25" fmla="*/ 213 h 249"/>
                <a:gd name="T26" fmla="*/ 597 w 648"/>
                <a:gd name="T27" fmla="*/ 213 h 249"/>
                <a:gd name="T28" fmla="*/ 612 w 648"/>
                <a:gd name="T29" fmla="*/ 198 h 249"/>
                <a:gd name="T30" fmla="*/ 612 w 648"/>
                <a:gd name="T31" fmla="*/ 50 h 249"/>
                <a:gd name="T32" fmla="*/ 597 w 648"/>
                <a:gd name="T33" fmla="*/ 35 h 249"/>
                <a:gd name="T34" fmla="*/ 50 w 648"/>
                <a:gd name="T35" fmla="*/ 35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48" h="249">
                  <a:moveTo>
                    <a:pt x="597" y="249"/>
                  </a:moveTo>
                  <a:cubicBezTo>
                    <a:pt x="50" y="249"/>
                    <a:pt x="50" y="249"/>
                    <a:pt x="50" y="249"/>
                  </a:cubicBezTo>
                  <a:cubicBezTo>
                    <a:pt x="22" y="249"/>
                    <a:pt x="0" y="226"/>
                    <a:pt x="0" y="198"/>
                  </a:cubicBezTo>
                  <a:cubicBezTo>
                    <a:pt x="0" y="50"/>
                    <a:pt x="0" y="50"/>
                    <a:pt x="0" y="50"/>
                  </a:cubicBezTo>
                  <a:cubicBezTo>
                    <a:pt x="0" y="22"/>
                    <a:pt x="22" y="0"/>
                    <a:pt x="50" y="0"/>
                  </a:cubicBezTo>
                  <a:cubicBezTo>
                    <a:pt x="597" y="0"/>
                    <a:pt x="597" y="0"/>
                    <a:pt x="597" y="0"/>
                  </a:cubicBezTo>
                  <a:cubicBezTo>
                    <a:pt x="625" y="0"/>
                    <a:pt x="648" y="22"/>
                    <a:pt x="648" y="50"/>
                  </a:cubicBezTo>
                  <a:cubicBezTo>
                    <a:pt x="648" y="198"/>
                    <a:pt x="648" y="198"/>
                    <a:pt x="648" y="198"/>
                  </a:cubicBezTo>
                  <a:cubicBezTo>
                    <a:pt x="648" y="226"/>
                    <a:pt x="625" y="249"/>
                    <a:pt x="597" y="249"/>
                  </a:cubicBezTo>
                  <a:close/>
                  <a:moveTo>
                    <a:pt x="50" y="35"/>
                  </a:moveTo>
                  <a:cubicBezTo>
                    <a:pt x="42" y="35"/>
                    <a:pt x="36" y="42"/>
                    <a:pt x="36" y="50"/>
                  </a:cubicBezTo>
                  <a:cubicBezTo>
                    <a:pt x="36" y="198"/>
                    <a:pt x="36" y="198"/>
                    <a:pt x="36" y="198"/>
                  </a:cubicBezTo>
                  <a:cubicBezTo>
                    <a:pt x="36" y="206"/>
                    <a:pt x="42" y="213"/>
                    <a:pt x="50" y="213"/>
                  </a:cubicBezTo>
                  <a:cubicBezTo>
                    <a:pt x="597" y="213"/>
                    <a:pt x="597" y="213"/>
                    <a:pt x="597" y="213"/>
                  </a:cubicBezTo>
                  <a:cubicBezTo>
                    <a:pt x="605" y="213"/>
                    <a:pt x="612" y="206"/>
                    <a:pt x="612" y="198"/>
                  </a:cubicBezTo>
                  <a:cubicBezTo>
                    <a:pt x="612" y="50"/>
                    <a:pt x="612" y="50"/>
                    <a:pt x="612" y="50"/>
                  </a:cubicBezTo>
                  <a:cubicBezTo>
                    <a:pt x="612" y="42"/>
                    <a:pt x="605" y="35"/>
                    <a:pt x="597" y="35"/>
                  </a:cubicBezTo>
                  <a:lnTo>
                    <a:pt x="50" y="35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rgbClr val="21283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311595" y="1523562"/>
            <a:ext cx="4521323" cy="714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4050" b="1" smtClean="0">
                <a:solidFill>
                  <a:srgbClr val="7D8FAC"/>
                </a:solidFill>
                <a:ea typeface="宋体" panose="02010600030101010101" pitchFamily="2" charset="-122"/>
                <a:cs typeface="+mn-ea"/>
                <a:sym typeface="+mn-lt"/>
              </a:rPr>
              <a:t>谢</a:t>
            </a:r>
            <a:r>
              <a:rPr lang="en-US" altLang="zh-CN" sz="4050" b="1" smtClean="0">
                <a:solidFill>
                  <a:srgbClr val="7D8FAC"/>
                </a:solidFill>
                <a:ea typeface="宋体" panose="02010600030101010101" pitchFamily="2" charset="-122"/>
                <a:cs typeface="+mn-ea"/>
                <a:sym typeface="+mn-lt"/>
              </a:rPr>
              <a:t> </a:t>
            </a:r>
            <a:r>
              <a:rPr lang="zh-CN" altLang="en-US" sz="4050" b="1" smtClean="0">
                <a:solidFill>
                  <a:srgbClr val="7D8FAC"/>
                </a:solidFill>
                <a:ea typeface="宋体" panose="02010600030101010101" pitchFamily="2" charset="-122"/>
                <a:cs typeface="+mn-ea"/>
                <a:sym typeface="+mn-lt"/>
              </a:rPr>
              <a:t>谢！</a:t>
            </a:r>
            <a:endParaRPr lang="zh-CN" altLang="en-US" sz="4050" b="1" dirty="0" smtClean="0">
              <a:solidFill>
                <a:srgbClr val="7D8FAC"/>
              </a:solidFill>
              <a:ea typeface="宋体" panose="02010600030101010101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76863" y="609252"/>
            <a:ext cx="3230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参加主研单位及各中心列表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179" y="1193954"/>
            <a:ext cx="5264288" cy="325582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****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医院（组长单位）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****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医院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****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医院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****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医院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临床试验批件情况：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组长单位伦理情况：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3" name="文本框 5"/>
          <p:cNvSpPr txBox="1">
            <a:spLocks noChangeArrowheads="1"/>
          </p:cNvSpPr>
          <p:nvPr/>
        </p:nvSpPr>
        <p:spPr bwMode="auto">
          <a:xfrm>
            <a:off x="734416" y="609252"/>
            <a:ext cx="2722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研究项目组人员信息表</a:t>
            </a:r>
            <a:endParaRPr lang="zh-CN" altLang="en-US" sz="2000" b="1" dirty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28650" y="1370012"/>
          <a:ext cx="7819611" cy="135320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16760"/>
                <a:gridCol w="1950076"/>
                <a:gridCol w="1752775"/>
              </a:tblGrid>
              <a:tr h="280035">
                <a:tc gridSpan="3"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项目名称：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  <a:tr h="267955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申办方：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申办方项目负责人：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电话：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94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CRO：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CRA：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电话：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7955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组长单位：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研究协调员：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电话：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594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本中心研究科室：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PI:</a:t>
                      </a:r>
                      <a:endParaRPr lang="en-US" altLang="en-US" sz="110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10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电话</a:t>
                      </a:r>
                      <a:r>
                        <a:rPr lang="en-US" sz="110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：</a:t>
                      </a:r>
                      <a:endParaRPr lang="en-US" altLang="en-US" sz="110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文本框 99"/>
          <p:cNvSpPr txBox="1"/>
          <p:nvPr/>
        </p:nvSpPr>
        <p:spPr>
          <a:xfrm>
            <a:off x="1804143" y="2723213"/>
            <a:ext cx="4205718" cy="307777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>
            <a:lvl1pPr marL="0" lvl="0" indent="0" algn="l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lvl="2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lvl="3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lvl="4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lvl="5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lvl="6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lvl="7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lvl="8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b="1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zh-CN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本中心研究人员名单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custDataLst>
              <p:tags r:id="rId4"/>
            </p:custDataLst>
          </p:nvPr>
        </p:nvGraphicFramePr>
        <p:xfrm>
          <a:off x="516007" y="3068902"/>
          <a:ext cx="7932255" cy="1481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2728"/>
                <a:gridCol w="1732733"/>
                <a:gridCol w="1051514"/>
                <a:gridCol w="1288379"/>
                <a:gridCol w="1438333"/>
                <a:gridCol w="1338568"/>
              </a:tblGrid>
              <a:tr h="191960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姓名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研究分工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科室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职称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执业证书编号*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GCP培训时间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1960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356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…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8356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 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9473">
                <a:tc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ctr">
                        <a:buNone/>
                      </a:pPr>
                      <a:r>
                        <a:rPr lang="en-US" sz="1200" b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宋体" panose="02010600030101010101" pitchFamily="2" charset="-122"/>
                        </a:rPr>
                        <a:t>主要职责及代码</a:t>
                      </a:r>
                      <a:endParaRPr lang="en-US" altLang="en-US" sz="1200" b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5">
                  <a:txBody>
                    <a:bodyPr/>
                    <a:lstStyle>
                      <a:lvl1pPr marL="0" lvl="0" indent="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lvl="1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lvl="2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lvl="3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lvl="4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lvl="5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lvl="6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lvl="7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lvl="8" indent="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buNone/>
                        <a:defRPr sz="2800" b="1" i="0" u="none" kern="1200" baseline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>
                        <a:buNone/>
                      </a:pPr>
                      <a:r>
                        <a:rPr lang="en-US" sz="12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1.主要研究者     2.主要研究者助理       3.研究者       4.受试者筛选     5.体检、病史    6.获取知情同意书     7.CRF填写及更改   8.伦理联系    9. </a:t>
                      </a:r>
                      <a:r>
                        <a:rPr lang="en-US" sz="12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病人联系</a:t>
                      </a:r>
                      <a:r>
                        <a:rPr lang="en-US" sz="12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/</a:t>
                      </a:r>
                      <a:r>
                        <a:rPr lang="en-US" sz="12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跟踪</a:t>
                      </a:r>
                      <a:r>
                        <a:rPr lang="en-US" sz="12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      10.受试者随访评估  11.药物管理     12.严重不良事件报告13.数据疑问解决   14.内部质控    15.样本管理         16.应急信封管理   17.紧急揭盲    18. </a:t>
                      </a:r>
                      <a:r>
                        <a:rPr lang="en-US" sz="1200" b="0" dirty="0" err="1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其他（请描述</a:t>
                      </a:r>
                      <a:r>
                        <a:rPr lang="en-US" sz="1200" b="0" dirty="0"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微软雅黑" panose="020B0503020204020204" pitchFamily="34" charset="-122"/>
                        </a:rPr>
                        <a:t>）</a:t>
                      </a:r>
                      <a:endParaRPr lang="en-US" altLang="en-US" sz="1200" b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微软雅黑" panose="020B0503020204020204" pitchFamily="34" charset="-122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683213" y="609252"/>
            <a:ext cx="1706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试验方案介绍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179" y="1193954"/>
            <a:ext cx="5264288" cy="3255824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研究目的：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研究方法：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研究人群：有无弱势受试者</a:t>
            </a: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样本量：总样本量及本中心承担样本量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试验药物：包含对照药物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研究分组：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研究周期：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............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05438" y="609252"/>
            <a:ext cx="1706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试验各项检查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84352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涉及的各项检查（是否免费提供）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55603" y="609252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入选标准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81939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en-US" alt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...........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755603" y="609252"/>
            <a:ext cx="1198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排除标准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804785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en-US" alt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...........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 rot="14400000">
            <a:off x="4625762" y="751444"/>
            <a:ext cx="3335705" cy="3346414"/>
          </a:xfrm>
          <a:prstGeom prst="rect">
            <a:avLst/>
          </a:prstGeom>
        </p:spPr>
      </p:pic>
      <p:sp>
        <p:nvSpPr>
          <p:cNvPr id="6" name="文本框 5"/>
          <p:cNvSpPr txBox="1">
            <a:spLocks noChangeArrowheads="1"/>
          </p:cNvSpPr>
          <p:nvPr/>
        </p:nvSpPr>
        <p:spPr bwMode="auto">
          <a:xfrm>
            <a:off x="556213" y="609252"/>
            <a:ext cx="1960880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2000" b="1" dirty="0" smtClean="0">
                <a:solidFill>
                  <a:schemeClr val="accent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受试者退出标准</a:t>
            </a:r>
            <a:endParaRPr lang="zh-CN" altLang="en-US" sz="2000" b="1" dirty="0" smtClean="0">
              <a:solidFill>
                <a:schemeClr val="accent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>
          <a:xfrm>
            <a:off x="669290" y="1193800"/>
            <a:ext cx="7729220" cy="3255645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91440" tIns="45720" rIns="91440" bIns="45720" numCol="1" anchor="t" anchorCtr="0" compatLnSpc="1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" panose="05000000000000000000" pitchFamily="2" charset="2"/>
              <a:buChar char="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anose="05000000000000000000" pitchFamily="2" charset="2"/>
              <a:buChar char="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5000"/>
              <a:buFont typeface="Wingdings" panose="05000000000000000000" pitchFamily="2" charset="2"/>
              <a:buChar char="v"/>
              <a:defRPr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xxxxx</a:t>
            </a:r>
            <a:endParaRPr kumimoji="0" lang="en-US" alt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495300" marR="0" lvl="0" indent="-4953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AutoNum type="arabicPeriod"/>
              <a:defRPr/>
            </a:pPr>
            <a:r>
              <a:rPr kumimoji="0" lang="en-US" altLang="zh-CN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...........</a:t>
            </a:r>
            <a:endParaRPr kumimoji="0" lang="zh-CN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Tx/>
              <a:buNone/>
              <a:defRPr/>
            </a:pPr>
            <a:r>
              <a:rPr kumimoji="0" lang="zh-CN" altLang="en-US" sz="1800" b="0" i="0" u="none" strike="noStrike" kern="1200" cap="none" spc="0" normalizeH="0" baseline="0" noProof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 </a:t>
            </a: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18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0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1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2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3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4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5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6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7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8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19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2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20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21.xml><?xml version="1.0" encoding="utf-8"?>
<p:tagLst xmlns:p="http://schemas.openxmlformats.org/presentationml/2006/main">
  <p:tag name="KSO_WPP_MARK_KEY" val="c8d0f461-99e5-42cb-9813-6d773b2dc259"/>
  <p:tag name="COMMONDATA" val="eyJoZGlkIjoiOGZmYWEyYzY4ZGViYjczMzNmZGE0Yjk0MmRkMjMyZTgifQ=="/>
</p:tagLst>
</file>

<file path=ppt/tags/tag3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4.xml><?xml version="1.0" encoding="utf-8"?>
<p:tagLst xmlns:p="http://schemas.openxmlformats.org/presentationml/2006/main">
  <p:tag name="KSO_WM_UNIT_TABLE_BEAUTIFY" val="smartTable{30e85501-452a-4fe5-a526-3d38758f963f}"/>
</p:tagLst>
</file>

<file path=ppt/tags/tag5.xml><?xml version="1.0" encoding="utf-8"?>
<p:tagLst xmlns:p="http://schemas.openxmlformats.org/presentationml/2006/main">
  <p:tag name="KSO_WM_UNIT_TABLE_BEAUTIFY" val="smartTable{fcd4a5e0-adcb-44a8-93a2-15185c251c66}"/>
</p:tagLst>
</file>

<file path=ppt/tags/tag6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7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8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ags/tag9.xml><?xml version="1.0" encoding="utf-8"?>
<p:tagLst xmlns:p="http://schemas.openxmlformats.org/presentationml/2006/main">
  <p:tag name="KSO_WM_UNIT_PLACING_PICTURE_USER_VIEWPORT" val="{&quot;height&quot;:5269.943307086614,&quot;width&quot;:5253.07874015748}"/>
</p:tagLst>
</file>

<file path=ppt/theme/theme1.xml><?xml version="1.0" encoding="utf-8"?>
<a:theme xmlns:a="http://schemas.openxmlformats.org/drawingml/2006/main" name="Office 主题">
  <a:themeElements>
    <a:clrScheme name="深蓝质感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12834"/>
      </a:accent1>
      <a:accent2>
        <a:srgbClr val="FEDA5B"/>
      </a:accent2>
      <a:accent3>
        <a:srgbClr val="F5821F"/>
      </a:accent3>
      <a:accent4>
        <a:srgbClr val="BCBEC0"/>
      </a:accent4>
      <a:accent5>
        <a:srgbClr val="4472C4"/>
      </a:accent5>
      <a:accent6>
        <a:srgbClr val="70AD47"/>
      </a:accent6>
      <a:hlink>
        <a:srgbClr val="000000"/>
      </a:hlink>
      <a:folHlink>
        <a:srgbClr val="954F72"/>
      </a:folHlink>
    </a:clrScheme>
    <a:fontScheme name="wo3z1s1u">
      <a:majorFont>
        <a:latin typeface="Arial"/>
        <a:ea typeface="Calibri"/>
        <a:cs typeface=""/>
      </a:majorFont>
      <a:minorFont>
        <a:latin typeface="Arial"/>
        <a:ea typeface="Calibri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2163</Words>
  <Application>WPS 演示</Application>
  <PresentationFormat>全屏显示(16:9)</PresentationFormat>
  <Paragraphs>251</Paragraphs>
  <Slides>20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9" baseType="lpstr">
      <vt:lpstr>Arial</vt:lpstr>
      <vt:lpstr>宋体</vt:lpstr>
      <vt:lpstr>Wingdings</vt:lpstr>
      <vt:lpstr>微软雅黑</vt:lpstr>
      <vt:lpstr>Calibri Light</vt:lpstr>
      <vt:lpstr>方正宋刻本秀楷简体</vt:lpstr>
      <vt:lpstr>Calibri</vt:lpstr>
      <vt:lpstr>Arial Unicode MS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情缘素材：https://haosc.taobao.com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周思维</dc:creator>
  <cp:lastModifiedBy>小张</cp:lastModifiedBy>
  <cp:revision>234</cp:revision>
  <dcterms:created xsi:type="dcterms:W3CDTF">2017-06-30T01:20:00Z</dcterms:created>
  <dcterms:modified xsi:type="dcterms:W3CDTF">2022-11-18T08:30:26Z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2052-11.1.0.12763</vt:lpwstr>
  </property>
  <property fmtid="{D5CDD505-2E9C-101B-9397-08002B2CF9AE}" pid="3" name="ICV">
    <vt:lpwstr>D5F41E1E42B94DCE913F3B110437F31D</vt:lpwstr>
  </property>
</Properties>
</file>